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88" r:id="rId5"/>
    <p:sldId id="308" r:id="rId6"/>
    <p:sldId id="310" r:id="rId7"/>
    <p:sldId id="311" r:id="rId8"/>
    <p:sldId id="316" r:id="rId9"/>
  </p:sldIdLst>
  <p:sldSz cx="12192000" cy="6858000"/>
  <p:notesSz cx="6950075" cy="923607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2690F11-A9A8-4359-BC0F-7D85E516D9BD}">
          <p14:sldIdLst>
            <p14:sldId id="288"/>
            <p14:sldId id="308"/>
            <p14:sldId id="310"/>
            <p14:sldId id="311"/>
            <p14:sldId id="3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 McEvoy" initials="MM" lastIdx="8" clrIdx="0">
    <p:extLst>
      <p:ext uri="{19B8F6BF-5375-455C-9EA6-DF929625EA0E}">
        <p15:presenceInfo xmlns:p15="http://schemas.microsoft.com/office/powerpoint/2012/main" userId="S::mary.mcevoy@triaem.com::d50338c4-0182-42c7-8141-1de629992150" providerId="AD"/>
      </p:ext>
    </p:extLst>
  </p:cmAuthor>
  <p:cmAuthor id="2" name="Benjamin Hobgood" initials="BH" lastIdx="1" clrIdx="1">
    <p:extLst>
      <p:ext uri="{19B8F6BF-5375-455C-9EA6-DF929625EA0E}">
        <p15:presenceInfo xmlns:p15="http://schemas.microsoft.com/office/powerpoint/2012/main" userId="Benjamin Hobgoo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566"/>
    <a:srgbClr val="70A3B9"/>
    <a:srgbClr val="72A6BB"/>
    <a:srgbClr val="072858"/>
    <a:srgbClr val="F2F2F2"/>
    <a:srgbClr val="DBDBDB"/>
    <a:srgbClr val="DDD9C3"/>
    <a:srgbClr val="FFFFFF"/>
    <a:srgbClr val="EEECE1"/>
    <a:srgbClr val="0021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DBD59A-6500-4251-8CB6-F429609BB6B2}" v="10" dt="2024-02-12T14:25:07.8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93" autoAdjust="0"/>
    <p:restoredTop sz="92026" autoAdjust="0"/>
  </p:normalViewPr>
  <p:slideViewPr>
    <p:cSldViewPr snapToGrid="0">
      <p:cViewPr varScale="1">
        <p:scale>
          <a:sx n="76" d="100"/>
          <a:sy n="76" d="100"/>
        </p:scale>
        <p:origin x="139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/>
          <a:lstStyle>
            <a:lvl1pPr algn="r">
              <a:defRPr sz="1200"/>
            </a:lvl1pPr>
          </a:lstStyle>
          <a:p>
            <a:fld id="{BB1BC571-81EF-4C37-A79C-C1EE2CA65B8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2" tIns="46241" rIns="92482" bIns="4624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2" tIns="46241" rIns="92482" bIns="4624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2" tIns="46241" rIns="92482" bIns="46241" rtlCol="0" anchor="b"/>
          <a:lstStyle>
            <a:lvl1pPr algn="r">
              <a:defRPr sz="1200"/>
            </a:lvl1pPr>
          </a:lstStyle>
          <a:p>
            <a:fld id="{3139692E-FA5A-4A07-962C-3FD0AF31D2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4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9692E-FA5A-4A07-962C-3FD0AF31D27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8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Framework</a:t>
            </a:r>
          </a:p>
          <a:p>
            <a:r>
              <a:rPr lang="en-US" dirty="0"/>
              <a:t>disciplines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9692E-FA5A-4A07-962C-3FD0AF31D2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82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33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white background with hexagons&#10;&#10;Description automatically generated">
            <a:extLst>
              <a:ext uri="{FF2B5EF4-FFF2-40B4-BE49-F238E27FC236}">
                <a16:creationId xmlns:a16="http://schemas.microsoft.com/office/drawing/2014/main" id="{9EC59935-8951-7D5D-9B76-2A596D218E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126"/>
            <a:ext cx="12192000" cy="6809874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 userDrawn="1"/>
        </p:nvSpPr>
        <p:spPr bwMode="auto"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15" name="Picture 14" descr="A blue and black logo&#10;&#10;Description automatically generated">
            <a:extLst>
              <a:ext uri="{FF2B5EF4-FFF2-40B4-BE49-F238E27FC236}">
                <a16:creationId xmlns:a16="http://schemas.microsoft.com/office/drawing/2014/main" id="{F4860B8D-0931-E608-AE58-C7DF4A5DBB3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664" y="206256"/>
            <a:ext cx="1595257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8331" y="3113963"/>
            <a:ext cx="436042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55B"/>
                </a:solidFill>
                <a:latin typeface="Franklin Gothic Demi" panose="020B0703020102020204" pitchFamily="34" charset="0"/>
              </a:rPr>
              <a:t>Corporate Capabilities Briefing</a:t>
            </a:r>
          </a:p>
          <a:p>
            <a:endParaRPr lang="en-US" sz="1400" dirty="0">
              <a:solidFill>
                <a:srgbClr val="00355B"/>
              </a:solidFill>
              <a:latin typeface="Franklin Gothic Book" panose="020B0503020102020204" pitchFamily="34" charset="0"/>
            </a:endParaRPr>
          </a:p>
          <a:p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October 10, 2023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66C54C-C6F5-412B-9FC3-E86C8738156E}"/>
              </a:ext>
            </a:extLst>
          </p:cNvPr>
          <p:cNvCxnSpPr>
            <a:cxnSpLocks/>
          </p:cNvCxnSpPr>
          <p:nvPr/>
        </p:nvCxnSpPr>
        <p:spPr>
          <a:xfrm>
            <a:off x="1585421" y="3625592"/>
            <a:ext cx="5869578" cy="0"/>
          </a:xfrm>
          <a:prstGeom prst="line">
            <a:avLst/>
          </a:prstGeom>
          <a:ln>
            <a:solidFill>
              <a:srgbClr val="0041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72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360857-4CBF-4075-B420-0D1F5C46F599}"/>
              </a:ext>
            </a:extLst>
          </p:cNvPr>
          <p:cNvSpPr txBox="1"/>
          <p:nvPr/>
        </p:nvSpPr>
        <p:spPr>
          <a:xfrm>
            <a:off x="357824" y="4222501"/>
            <a:ext cx="6997069" cy="1308050"/>
          </a:xfrm>
          <a:prstGeom prst="rect">
            <a:avLst/>
          </a:prstGeom>
          <a:solidFill>
            <a:schemeClr val="bg1"/>
          </a:solidFill>
          <a:ln w="19050">
            <a:solidFill>
              <a:srgbClr val="00558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1089025" indent="-233363" fontAlgn="auto">
              <a:spcBef>
                <a:spcPts val="200"/>
              </a:spcBef>
              <a:spcAft>
                <a:spcPts val="200"/>
              </a:spcAft>
              <a:defRPr sz="1400">
                <a:solidFill>
                  <a:srgbClr val="00233F"/>
                </a:solidFill>
                <a:latin typeface="Franklin Gothic Demi" panose="020B0703020102020204" pitchFamily="34" charset="0"/>
                <a:cs typeface="+mn-cs"/>
              </a:defRPr>
            </a:lvl1pPr>
            <a:lvl2pPr marL="1089025" lvl="1" indent="-233363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"/>
              <a:defRPr sz="1400">
                <a:solidFill>
                  <a:srgbClr val="00233F"/>
                </a:solidFill>
                <a:latin typeface="Franklin Gothic Book" panose="020B0503020102020204" pitchFamily="34" charset="0"/>
                <a:cs typeface="+mn-cs"/>
              </a:defRPr>
            </a:lvl2pPr>
          </a:lstStyle>
          <a:p>
            <a:pPr lvl="1"/>
            <a:r>
              <a:rPr lang="en-US" dirty="0">
                <a:solidFill>
                  <a:srgbClr val="00355B"/>
                </a:solidFill>
              </a:rPr>
              <a:t>General Services Administration Schedule:</a:t>
            </a:r>
          </a:p>
          <a:p>
            <a:pPr lvl="1"/>
            <a:r>
              <a:rPr lang="en-US" dirty="0">
                <a:solidFill>
                  <a:srgbClr val="00355B"/>
                </a:solidFill>
              </a:rPr>
              <a:t>GSA MAS Schedule contractor (47QTCA19D00A5)</a:t>
            </a:r>
          </a:p>
          <a:p>
            <a:pPr marL="855662" lvl="1" indent="0" defTabSz="544513">
              <a:buNone/>
            </a:pPr>
            <a:r>
              <a:rPr lang="en-US" dirty="0">
                <a:solidFill>
                  <a:srgbClr val="00355B"/>
                </a:solidFill>
              </a:rPr>
              <a:t>	54151S, 541611, 611430, OLM</a:t>
            </a:r>
          </a:p>
          <a:p>
            <a:pPr lvl="1"/>
            <a:r>
              <a:rPr lang="en-US" dirty="0">
                <a:solidFill>
                  <a:srgbClr val="00355B"/>
                </a:solidFill>
              </a:rPr>
              <a:t>GSA 8(a) STARS III GWAC (47QTCB22D0329)</a:t>
            </a:r>
          </a:p>
          <a:p>
            <a:pPr marL="855662" lvl="1" indent="0" defTabSz="544513">
              <a:buNone/>
            </a:pPr>
            <a:r>
              <a:rPr lang="en-US" dirty="0">
                <a:solidFill>
                  <a:srgbClr val="00355B"/>
                </a:solidFill>
              </a:rPr>
              <a:t>	541511, 541513, 541519, 518210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A5AF05-55F1-45D2-A1F9-0E7EF6301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578" y="4511855"/>
            <a:ext cx="762712" cy="685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D3A530-454F-4ECC-8DDE-727373A67E9F}"/>
              </a:ext>
            </a:extLst>
          </p:cNvPr>
          <p:cNvSpPr txBox="1"/>
          <p:nvPr/>
        </p:nvSpPr>
        <p:spPr>
          <a:xfrm>
            <a:off x="348344" y="2953177"/>
            <a:ext cx="7007050" cy="1056700"/>
          </a:xfrm>
          <a:prstGeom prst="rect">
            <a:avLst/>
          </a:prstGeom>
          <a:solidFill>
            <a:schemeClr val="bg1"/>
          </a:solidFill>
          <a:ln w="19050">
            <a:solidFill>
              <a:srgbClr val="00558E"/>
            </a:solidFill>
          </a:ln>
        </p:spPr>
        <p:txBody>
          <a:bodyPr wrap="square">
            <a:spAutoFit/>
          </a:bodyPr>
          <a:lstStyle/>
          <a:p>
            <a:pPr marL="1089025" indent="-233363" fontAlgn="auto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400" dirty="0">
                <a:solidFill>
                  <a:srgbClr val="00355B"/>
                </a:solidFill>
                <a:latin typeface="Franklin Gothic Demi" panose="020B0703020102020204" pitchFamily="34" charset="0"/>
                <a:cs typeface="+mn-cs"/>
              </a:rPr>
              <a:t>Small Business Administration (SBA) Certified:</a:t>
            </a:r>
          </a:p>
          <a:p>
            <a:pPr marL="1089025" lvl="1" indent="-233363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"/>
              <a:defRPr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8(a) Program certified</a:t>
            </a:r>
          </a:p>
          <a:p>
            <a:pPr marL="1089025" lvl="1" indent="-233363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"/>
              <a:defRPr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EDWOSB (Economically Disadvantaged, Woman-Owned Small Business)</a:t>
            </a:r>
          </a:p>
          <a:p>
            <a:pPr marL="1089025" lvl="1" indent="-233363" fontAlgn="auto">
              <a:spcBef>
                <a:spcPts val="200"/>
              </a:spcBef>
              <a:spcAft>
                <a:spcPts val="0"/>
              </a:spcAft>
              <a:buFont typeface="Wingdings" panose="05000000000000000000" pitchFamily="2" charset="2"/>
              <a:buChar char=""/>
              <a:defRPr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WOSB (Woman-Owned Small Business)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E9597A1-B5D4-6F1C-C08D-69BA3CC57B98}"/>
              </a:ext>
            </a:extLst>
          </p:cNvPr>
          <p:cNvGrpSpPr/>
          <p:nvPr/>
        </p:nvGrpSpPr>
        <p:grpSpPr>
          <a:xfrm>
            <a:off x="8133255" y="1837275"/>
            <a:ext cx="3810439" cy="3881208"/>
            <a:chOff x="8423605" y="2345187"/>
            <a:chExt cx="3810439" cy="3881208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B1407C9-B87C-CEC5-CE9E-6D050B940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23605" y="2345187"/>
              <a:ext cx="1828800" cy="1828800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E6F6C7E2-A01C-3980-F193-E475DEDE5E0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23605" y="4397595"/>
              <a:ext cx="1828800" cy="1828800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9E91804-81F7-8FE8-33F9-23A9CAC4EE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05244" y="2345187"/>
              <a:ext cx="1828800" cy="1828800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704DD8DC-3FDD-7B3A-330C-632280D94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0405244" y="4397595"/>
              <a:ext cx="1828800" cy="1828800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B8190D8D-36B3-DDE0-C265-34791DA5F6BD}"/>
              </a:ext>
            </a:extLst>
          </p:cNvPr>
          <p:cNvSpPr txBox="1"/>
          <p:nvPr/>
        </p:nvSpPr>
        <p:spPr>
          <a:xfrm>
            <a:off x="241120" y="1242971"/>
            <a:ext cx="3274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2000" dirty="0">
                <a:solidFill>
                  <a:srgbClr val="00355B"/>
                </a:solidFill>
                <a:latin typeface="Franklin Gothic Demi" panose="020B0703020102020204" pitchFamily="34" charset="0"/>
              </a:rPr>
              <a:t>TRIAEM corporate overview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AD9D8BC-1FF9-225F-6062-4A5F85C1A906}"/>
              </a:ext>
            </a:extLst>
          </p:cNvPr>
          <p:cNvSpPr txBox="1"/>
          <p:nvPr/>
        </p:nvSpPr>
        <p:spPr>
          <a:xfrm>
            <a:off x="239858" y="1639982"/>
            <a:ext cx="46846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3038" indent="-1730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355B"/>
                </a:solidFill>
                <a:latin typeface="Franklin Gothic Demi" panose="020B0703020102020204" pitchFamily="34" charset="0"/>
                <a:cs typeface="+mn-cs"/>
              </a:rPr>
              <a:t>UEID</a:t>
            </a:r>
            <a:r>
              <a:rPr lang="en-US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 – MHNCL4UFD7</a:t>
            </a:r>
          </a:p>
          <a:p>
            <a:pPr marL="173038" indent="-1730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355B"/>
                </a:solidFill>
                <a:latin typeface="Franklin Gothic Demi" panose="020B0703020102020204" pitchFamily="34" charset="0"/>
              </a:rPr>
              <a:t>CAGE</a:t>
            </a:r>
            <a:r>
              <a:rPr lang="en-US" dirty="0">
                <a:solidFill>
                  <a:srgbClr val="00355B"/>
                </a:solidFill>
                <a:latin typeface="Franklin Gothic Book" panose="020B0503020102020204" pitchFamily="34" charset="0"/>
              </a:rPr>
              <a:t> – 5CYS0</a:t>
            </a:r>
            <a:endParaRPr lang="en-US" dirty="0">
              <a:solidFill>
                <a:srgbClr val="00355B"/>
              </a:solidFill>
              <a:latin typeface="Franklin Gothic Book" panose="020B0503020102020204" pitchFamily="34" charset="0"/>
              <a:cs typeface="+mn-cs"/>
            </a:endParaRPr>
          </a:p>
          <a:p>
            <a:pPr marL="173038" indent="-1730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355B"/>
                </a:solidFill>
                <a:latin typeface="Franklin Gothic Demi" panose="020B0703020102020204" pitchFamily="34" charset="0"/>
                <a:cs typeface="+mn-cs"/>
              </a:rPr>
              <a:t>Certified</a:t>
            </a:r>
            <a:r>
              <a:rPr lang="en-US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 </a:t>
            </a:r>
            <a:r>
              <a:rPr lang="en-US" u="sng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exporter</a:t>
            </a:r>
            <a:r>
              <a:rPr lang="en-US" dirty="0">
                <a:solidFill>
                  <a:srgbClr val="00355B"/>
                </a:solidFill>
                <a:latin typeface="Franklin Gothic Book" panose="020B0503020102020204" pitchFamily="34" charset="0"/>
                <a:cs typeface="+mn-cs"/>
              </a:rPr>
              <a:t> with US State Department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A1D090D-A256-0F76-090C-30C67AACB0C9}"/>
              </a:ext>
            </a:extLst>
          </p:cNvPr>
          <p:cNvSpPr txBox="1"/>
          <p:nvPr/>
        </p:nvSpPr>
        <p:spPr>
          <a:xfrm>
            <a:off x="8114325" y="1242971"/>
            <a:ext cx="38482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sz="2000" dirty="0">
                <a:solidFill>
                  <a:srgbClr val="00355B"/>
                </a:solidFill>
                <a:latin typeface="Franklin Gothic Demi" panose="020B0703020102020204" pitchFamily="34" charset="0"/>
              </a:rPr>
              <a:t>TRIAEM Corporate Certifications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C2AA02-7EF5-44F0-86C4-FC4A6A8D9A8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2804"/>
          <a:stretch/>
        </p:blipFill>
        <p:spPr>
          <a:xfrm>
            <a:off x="418868" y="3132762"/>
            <a:ext cx="822960" cy="58425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9A3F730-5B25-E0DF-2538-28D9BCD0A82E}"/>
              </a:ext>
            </a:extLst>
          </p:cNvPr>
          <p:cNvCxnSpPr>
            <a:cxnSpLocks/>
          </p:cNvCxnSpPr>
          <p:nvPr/>
        </p:nvCxnSpPr>
        <p:spPr>
          <a:xfrm>
            <a:off x="7760448" y="1242971"/>
            <a:ext cx="0" cy="4389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29B0C78-08A4-60D6-61C5-D4FDB7597086}"/>
              </a:ext>
            </a:extLst>
          </p:cNvPr>
          <p:cNvSpPr txBox="1"/>
          <p:nvPr/>
        </p:nvSpPr>
        <p:spPr>
          <a:xfrm>
            <a:off x="1903568" y="6469069"/>
            <a:ext cx="8384865" cy="350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TRIAEM LLC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BOX 2750, ASHBURN, VIRGINIA  20146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PHONE +1.571.251.1915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WWW.TRIAEM.COM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712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B8BCE2FC-7AF6-E1C8-ED76-28A2E1A07FE1}"/>
              </a:ext>
            </a:extLst>
          </p:cNvPr>
          <p:cNvSpPr txBox="1"/>
          <p:nvPr/>
        </p:nvSpPr>
        <p:spPr>
          <a:xfrm>
            <a:off x="241120" y="1244201"/>
            <a:ext cx="4603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00355B"/>
                </a:solidFill>
                <a:latin typeface="Franklin Gothic Demi" panose="020B0703020102020204" pitchFamily="34" charset="0"/>
              </a:rPr>
              <a:t>TRIAEM relevant corporate capabilities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A10C100-4891-C6BA-0752-A9B624489875}"/>
              </a:ext>
            </a:extLst>
          </p:cNvPr>
          <p:cNvGrpSpPr/>
          <p:nvPr/>
        </p:nvGrpSpPr>
        <p:grpSpPr>
          <a:xfrm>
            <a:off x="4606734" y="677963"/>
            <a:ext cx="7489275" cy="5502074"/>
            <a:chOff x="4606734" y="677963"/>
            <a:chExt cx="7489275" cy="5502074"/>
          </a:xfrm>
        </p:grpSpPr>
        <p:sp>
          <p:nvSpPr>
            <p:cNvPr id="41" name="Hexagon 40">
              <a:extLst>
                <a:ext uri="{FF2B5EF4-FFF2-40B4-BE49-F238E27FC236}">
                  <a16:creationId xmlns:a16="http://schemas.microsoft.com/office/drawing/2014/main" id="{B9CF43A0-557B-D62A-0BF5-2097436BA5CF}"/>
                </a:ext>
              </a:extLst>
            </p:cNvPr>
            <p:cNvSpPr/>
            <p:nvPr/>
          </p:nvSpPr>
          <p:spPr>
            <a:xfrm flipH="1">
              <a:off x="5824634" y="2086360"/>
              <a:ext cx="4831143" cy="4093677"/>
            </a:xfrm>
            <a:prstGeom prst="hexagon">
              <a:avLst/>
            </a:prstGeom>
            <a:solidFill>
              <a:schemeClr val="accent4">
                <a:lumMod val="60000"/>
                <a:lumOff val="4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254061"/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29" name="Hexagon 28">
              <a:extLst>
                <a:ext uri="{FF2B5EF4-FFF2-40B4-BE49-F238E27FC236}">
                  <a16:creationId xmlns:a16="http://schemas.microsoft.com/office/drawing/2014/main" id="{CD1B9421-23A7-3766-45D7-8EBD7016CCA6}"/>
                </a:ext>
              </a:extLst>
            </p:cNvPr>
            <p:cNvSpPr/>
            <p:nvPr/>
          </p:nvSpPr>
          <p:spPr>
            <a:xfrm flipH="1">
              <a:off x="4606734" y="677964"/>
              <a:ext cx="4908336" cy="4093677"/>
            </a:xfrm>
            <a:prstGeom prst="hexagon">
              <a:avLst/>
            </a:prstGeom>
            <a:solidFill>
              <a:srgbClr val="CCDAEC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254061"/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33" name="Hexagon 32">
              <a:extLst>
                <a:ext uri="{FF2B5EF4-FFF2-40B4-BE49-F238E27FC236}">
                  <a16:creationId xmlns:a16="http://schemas.microsoft.com/office/drawing/2014/main" id="{B3925FB2-3239-ED47-9F01-70DA33AD5797}"/>
                </a:ext>
              </a:extLst>
            </p:cNvPr>
            <p:cNvSpPr/>
            <p:nvPr/>
          </p:nvSpPr>
          <p:spPr>
            <a:xfrm flipH="1">
              <a:off x="6966495" y="677963"/>
              <a:ext cx="5129514" cy="4071193"/>
            </a:xfrm>
            <a:prstGeom prst="hexagon">
              <a:avLst/>
            </a:prstGeom>
            <a:solidFill>
              <a:schemeClr val="bg2">
                <a:lumMod val="75000"/>
                <a:alpha val="4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254061"/>
                </a:solidFill>
                <a:latin typeface="Agency FB" panose="020B0503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CEC936E-EDDA-542C-D6ED-D3D2AEA2DA9C}"/>
                </a:ext>
              </a:extLst>
            </p:cNvPr>
            <p:cNvSpPr txBox="1"/>
            <p:nvPr/>
          </p:nvSpPr>
          <p:spPr>
            <a:xfrm flipH="1">
              <a:off x="5595083" y="787597"/>
              <a:ext cx="1664238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Scaled Agile </a:t>
              </a:r>
            </a:p>
            <a:p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Framework (SAFe) </a:t>
              </a:r>
            </a:p>
            <a:p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Certified </a:t>
              </a:r>
            </a:p>
            <a:p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Experts</a:t>
              </a:r>
            </a:p>
          </p:txBody>
        </p:sp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1FB312B1-4FF1-0C72-1DC3-E7781E293640}"/>
                </a:ext>
              </a:extLst>
            </p:cNvPr>
            <p:cNvSpPr/>
            <p:nvPr/>
          </p:nvSpPr>
          <p:spPr>
            <a:xfrm flipH="1">
              <a:off x="8605013" y="2559914"/>
              <a:ext cx="1279580" cy="1103086"/>
            </a:xfrm>
            <a:prstGeom prst="hexagon">
              <a:avLst/>
            </a:prstGeom>
            <a:solidFill>
              <a:srgbClr val="25406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800" dirty="0">
                  <a:latin typeface="Agency FB" panose="020B0503020202020204" pitchFamily="34" charset="0"/>
                </a:rPr>
                <a:t>TRIAEM</a:t>
              </a:r>
            </a:p>
          </p:txBody>
        </p:sp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49B97930-B175-3F33-3C3C-A808EF640387}"/>
                </a:ext>
              </a:extLst>
            </p:cNvPr>
            <p:cNvSpPr/>
            <p:nvPr/>
          </p:nvSpPr>
          <p:spPr>
            <a:xfrm flipH="1">
              <a:off x="7601554" y="2004466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Systems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Engineering</a:t>
              </a:r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9EF259F8-4B81-5710-E6C6-BA7A03BF8934}"/>
                </a:ext>
              </a:extLst>
            </p:cNvPr>
            <p:cNvSpPr/>
            <p:nvPr/>
          </p:nvSpPr>
          <p:spPr>
            <a:xfrm flipH="1">
              <a:off x="6595098" y="1456828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Systems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Testing</a:t>
              </a:r>
            </a:p>
          </p:txBody>
        </p:sp>
        <p:sp>
          <p:nvSpPr>
            <p:cNvPr id="20" name="Hexagon 19">
              <a:extLst>
                <a:ext uri="{FF2B5EF4-FFF2-40B4-BE49-F238E27FC236}">
                  <a16:creationId xmlns:a16="http://schemas.microsoft.com/office/drawing/2014/main" id="{9696CF29-512B-8C96-3DE5-C8AB4569CAC3}"/>
                </a:ext>
              </a:extLst>
            </p:cNvPr>
            <p:cNvSpPr/>
            <p:nvPr/>
          </p:nvSpPr>
          <p:spPr>
            <a:xfrm flipH="1">
              <a:off x="7601554" y="913084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Systems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Integration</a:t>
              </a:r>
            </a:p>
          </p:txBody>
        </p:sp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1AB0651E-47D2-EE62-D95E-88091CBAC6C4}"/>
                </a:ext>
              </a:extLst>
            </p:cNvPr>
            <p:cNvSpPr/>
            <p:nvPr/>
          </p:nvSpPr>
          <p:spPr>
            <a:xfrm flipH="1">
              <a:off x="5594586" y="2011740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Systems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Architecture</a:t>
              </a:r>
            </a:p>
          </p:txBody>
        </p:sp>
        <p:sp>
          <p:nvSpPr>
            <p:cNvPr id="2" name="Hexagon 1">
              <a:extLst>
                <a:ext uri="{FF2B5EF4-FFF2-40B4-BE49-F238E27FC236}">
                  <a16:creationId xmlns:a16="http://schemas.microsoft.com/office/drawing/2014/main" id="{C832CFC7-4F20-D501-4234-43A491EC4298}"/>
                </a:ext>
              </a:extLst>
            </p:cNvPr>
            <p:cNvSpPr/>
            <p:nvPr/>
          </p:nvSpPr>
          <p:spPr>
            <a:xfrm flipH="1">
              <a:off x="5594586" y="3107569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Cybersecurity</a:t>
              </a:r>
            </a:p>
          </p:txBody>
        </p:sp>
        <p:sp>
          <p:nvSpPr>
            <p:cNvPr id="5" name="Hexagon 4">
              <a:extLst>
                <a:ext uri="{FF2B5EF4-FFF2-40B4-BE49-F238E27FC236}">
                  <a16:creationId xmlns:a16="http://schemas.microsoft.com/office/drawing/2014/main" id="{9756FF1B-B2A4-3F59-F88A-96DC3C706B3F}"/>
                </a:ext>
              </a:extLst>
            </p:cNvPr>
            <p:cNvSpPr/>
            <p:nvPr/>
          </p:nvSpPr>
          <p:spPr>
            <a:xfrm flipH="1">
              <a:off x="6595098" y="2559914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Enterprise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Engineering</a:t>
              </a:r>
            </a:p>
          </p:txBody>
        </p:sp>
        <p:sp>
          <p:nvSpPr>
            <p:cNvPr id="7" name="Hexagon 6">
              <a:extLst>
                <a:ext uri="{FF2B5EF4-FFF2-40B4-BE49-F238E27FC236}">
                  <a16:creationId xmlns:a16="http://schemas.microsoft.com/office/drawing/2014/main" id="{61F9DC6A-398A-9485-EE13-7BE3A6A0705D}"/>
                </a:ext>
              </a:extLst>
            </p:cNvPr>
            <p:cNvSpPr/>
            <p:nvPr/>
          </p:nvSpPr>
          <p:spPr>
            <a:xfrm flipH="1">
              <a:off x="7601554" y="3107569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Data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Management &amp; Governance</a:t>
              </a:r>
            </a:p>
          </p:txBody>
        </p:sp>
        <p:sp>
          <p:nvSpPr>
            <p:cNvPr id="10" name="Hexagon 9">
              <a:extLst>
                <a:ext uri="{FF2B5EF4-FFF2-40B4-BE49-F238E27FC236}">
                  <a16:creationId xmlns:a16="http://schemas.microsoft.com/office/drawing/2014/main" id="{B19092B1-E94B-D2FA-D342-4C960C7D1DF5}"/>
                </a:ext>
              </a:extLst>
            </p:cNvPr>
            <p:cNvSpPr/>
            <p:nvPr/>
          </p:nvSpPr>
          <p:spPr>
            <a:xfrm flipH="1">
              <a:off x="8605013" y="3654410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Geospatial</a:t>
              </a:r>
              <a:b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</a:br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Intelligence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(GEOINT)</a:t>
              </a:r>
            </a:p>
          </p:txBody>
        </p:sp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CE7DAA50-3570-EDD4-6616-F5AFA529F13E}"/>
                </a:ext>
              </a:extLst>
            </p:cNvPr>
            <p:cNvSpPr/>
            <p:nvPr/>
          </p:nvSpPr>
          <p:spPr>
            <a:xfrm flipH="1">
              <a:off x="6595098" y="3654410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Data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Science</a:t>
              </a:r>
            </a:p>
          </p:txBody>
        </p:sp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D5E1CB53-040D-99ED-12EE-DCF59825D4D2}"/>
                </a:ext>
              </a:extLst>
            </p:cNvPr>
            <p:cNvSpPr/>
            <p:nvPr/>
          </p:nvSpPr>
          <p:spPr>
            <a:xfrm flipH="1">
              <a:off x="9606601" y="2004466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Project/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Program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Management</a:t>
              </a:r>
            </a:p>
          </p:txBody>
        </p:sp>
        <p:sp>
          <p:nvSpPr>
            <p:cNvPr id="24" name="Hexagon 23">
              <a:extLst>
                <a:ext uri="{FF2B5EF4-FFF2-40B4-BE49-F238E27FC236}">
                  <a16:creationId xmlns:a16="http://schemas.microsoft.com/office/drawing/2014/main" id="{2ED811D4-1A9B-7D67-931E-6264B879BDD8}"/>
                </a:ext>
              </a:extLst>
            </p:cNvPr>
            <p:cNvSpPr/>
            <p:nvPr/>
          </p:nvSpPr>
          <p:spPr>
            <a:xfrm flipH="1">
              <a:off x="8605013" y="4753287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GEOINT &amp;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Imagery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Analysis</a:t>
              </a:r>
            </a:p>
          </p:txBody>
        </p:sp>
        <p:sp>
          <p:nvSpPr>
            <p:cNvPr id="25" name="Hexagon 24">
              <a:extLst>
                <a:ext uri="{FF2B5EF4-FFF2-40B4-BE49-F238E27FC236}">
                  <a16:creationId xmlns:a16="http://schemas.microsoft.com/office/drawing/2014/main" id="{42DDEFA8-4DE7-E182-FAC1-8F573687F94A}"/>
                </a:ext>
              </a:extLst>
            </p:cNvPr>
            <p:cNvSpPr/>
            <p:nvPr/>
          </p:nvSpPr>
          <p:spPr>
            <a:xfrm flipH="1">
              <a:off x="9606601" y="3107569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Foreign Partner</a:t>
              </a:r>
              <a:b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</a:br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Engineering &amp;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Management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A4BA612-37F2-7588-9CFB-03E2DB844B86}"/>
                </a:ext>
              </a:extLst>
            </p:cNvPr>
            <p:cNvSpPr txBox="1"/>
            <p:nvPr/>
          </p:nvSpPr>
          <p:spPr>
            <a:xfrm flipH="1">
              <a:off x="7577726" y="787597"/>
              <a:ext cx="349385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US &amp; Foreign Partner</a:t>
              </a:r>
            </a:p>
            <a:p>
              <a:pPr algn="r"/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Integration Support</a:t>
              </a:r>
            </a:p>
            <a:p>
              <a:pPr algn="r"/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Five-Eye (FVEY)</a:t>
              </a:r>
            </a:p>
            <a:p>
              <a:pPr algn="r"/>
              <a:r>
                <a:rPr lang="en-US" sz="1400" i="1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 n-Eye</a:t>
              </a:r>
            </a:p>
          </p:txBody>
        </p:sp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043D3606-95D8-1850-272B-B9A545510846}"/>
                </a:ext>
              </a:extLst>
            </p:cNvPr>
            <p:cNvSpPr/>
            <p:nvPr/>
          </p:nvSpPr>
          <p:spPr>
            <a:xfrm flipH="1">
              <a:off x="7601554" y="4209239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GEOINT Data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Science</a:t>
              </a:r>
            </a:p>
          </p:txBody>
        </p:sp>
        <p:sp>
          <p:nvSpPr>
            <p:cNvPr id="35" name="Hexagon 34">
              <a:extLst>
                <a:ext uri="{FF2B5EF4-FFF2-40B4-BE49-F238E27FC236}">
                  <a16:creationId xmlns:a16="http://schemas.microsoft.com/office/drawing/2014/main" id="{7CEF80B6-7F3B-6C05-6DA4-D0A6F494D806}"/>
                </a:ext>
              </a:extLst>
            </p:cNvPr>
            <p:cNvSpPr/>
            <p:nvPr/>
          </p:nvSpPr>
          <p:spPr>
            <a:xfrm flipH="1">
              <a:off x="8605013" y="1456828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Agile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Management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Services</a:t>
              </a:r>
            </a:p>
          </p:txBody>
        </p:sp>
        <p:sp>
          <p:nvSpPr>
            <p:cNvPr id="40" name="Hexagon 39">
              <a:extLst>
                <a:ext uri="{FF2B5EF4-FFF2-40B4-BE49-F238E27FC236}">
                  <a16:creationId xmlns:a16="http://schemas.microsoft.com/office/drawing/2014/main" id="{123BF7DF-DC3D-A395-E7BB-75012CCD8A5D}"/>
                </a:ext>
              </a:extLst>
            </p:cNvPr>
            <p:cNvSpPr/>
            <p:nvPr/>
          </p:nvSpPr>
          <p:spPr>
            <a:xfrm flipH="1">
              <a:off x="6595098" y="4753287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Target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Analysis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63D3C17-83A1-E732-01D4-6055491597C9}"/>
                </a:ext>
              </a:extLst>
            </p:cNvPr>
            <p:cNvSpPr txBox="1"/>
            <p:nvPr/>
          </p:nvSpPr>
          <p:spPr>
            <a:xfrm flipH="1">
              <a:off x="7028793" y="5870168"/>
              <a:ext cx="23968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355B"/>
                  </a:solidFill>
                  <a:latin typeface="Franklin Gothic Demi" panose="020B0703020102020204" pitchFamily="34" charset="0"/>
                  <a:cs typeface="Arial" panose="020B0604020202020204" pitchFamily="34" charset="0"/>
                </a:rPr>
                <a:t>GEOINT Analysis &amp; Sciences</a:t>
              </a:r>
            </a:p>
          </p:txBody>
        </p:sp>
        <p:sp>
          <p:nvSpPr>
            <p:cNvPr id="28" name="Hexagon 27">
              <a:extLst>
                <a:ext uri="{FF2B5EF4-FFF2-40B4-BE49-F238E27FC236}">
                  <a16:creationId xmlns:a16="http://schemas.microsoft.com/office/drawing/2014/main" id="{693FDA5E-AB1F-0B1F-20A5-E919F115DC92}"/>
                </a:ext>
              </a:extLst>
            </p:cNvPr>
            <p:cNvSpPr/>
            <p:nvPr/>
          </p:nvSpPr>
          <p:spPr>
            <a:xfrm flipH="1">
              <a:off x="10603595" y="2552419"/>
              <a:ext cx="1279580" cy="1103086"/>
            </a:xfrm>
            <a:prstGeom prst="hexagon">
              <a:avLst/>
            </a:prstGeom>
            <a:solidFill>
              <a:schemeClr val="bg1"/>
            </a:solidFill>
            <a:ln>
              <a:solidFill>
                <a:srgbClr val="25406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Acquisition Strategy &amp;</a:t>
              </a:r>
            </a:p>
            <a:p>
              <a:pPr algn="ctr"/>
              <a:r>
                <a:rPr lang="en-US" sz="1400" dirty="0">
                  <a:solidFill>
                    <a:srgbClr val="254061"/>
                  </a:solidFill>
                  <a:latin typeface="Bahnschrift Condensed" panose="020B0502040204020203" pitchFamily="34" charset="0"/>
                </a:rPr>
                <a:t>Management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1DFD6798-F615-8404-D7D4-B8AD138037CF}"/>
              </a:ext>
            </a:extLst>
          </p:cNvPr>
          <p:cNvSpPr txBox="1"/>
          <p:nvPr/>
        </p:nvSpPr>
        <p:spPr>
          <a:xfrm>
            <a:off x="1903568" y="6469069"/>
            <a:ext cx="8384865" cy="350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TRIAEM LLC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BOX 2750, ASHBURN, VIRGINIA  20146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PHONE +1.571.251.1915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WWW.TRIAEM.COM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1F764D-E60B-5704-DE60-6FFE5ADF54AF}"/>
              </a:ext>
            </a:extLst>
          </p:cNvPr>
          <p:cNvSpPr txBox="1"/>
          <p:nvPr/>
        </p:nvSpPr>
        <p:spPr>
          <a:xfrm>
            <a:off x="3488061" y="-1396137"/>
            <a:ext cx="4027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00355B"/>
                </a:solidFill>
                <a:latin typeface="Franklin Gothic Demi" panose="020B0703020102020204" pitchFamily="34" charset="0"/>
              </a:rPr>
              <a:t>TRIAEM Corporate Differentiators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56B74A-8022-36B2-AAF8-79290C8B69BC}"/>
              </a:ext>
            </a:extLst>
          </p:cNvPr>
          <p:cNvSpPr txBox="1"/>
          <p:nvPr/>
        </p:nvSpPr>
        <p:spPr>
          <a:xfrm>
            <a:off x="192268" y="1656033"/>
            <a:ext cx="5215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lvl="1" indent="-115888">
              <a:buFont typeface="Franklin Gothic Book" panose="020B0503020102020204" pitchFamily="34" charset="0"/>
              <a:buChar char="▫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12+ years of experience with Enterprise Systems Engineering, System Architecture, System Integration, Program/Portfolio Management</a:t>
            </a:r>
          </a:p>
          <a:p>
            <a:pPr marL="174625" lvl="1" indent="-115888">
              <a:buFont typeface="Franklin Gothic Book" panose="020B0503020102020204" pitchFamily="34" charset="0"/>
              <a:buChar char="▫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10+ years of experience working with US International Partners</a:t>
            </a:r>
          </a:p>
          <a:p>
            <a:pPr marL="174625" lvl="1" indent="-115888">
              <a:buFont typeface="Franklin Gothic Book" panose="020B0503020102020204" pitchFamily="34" charset="0"/>
              <a:buChar char="▫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9+ years of experience supporting CISA CSD and subdivisions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TRIAEM personnel helped develop current ME SAFe processes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TRIAEM personnel continue to help lead Program Increment (PI) events</a:t>
            </a:r>
          </a:p>
          <a:p>
            <a:pPr marL="174625" lvl="1" indent="-115888">
              <a:buFont typeface="Franklin Gothic Book" panose="020B0503020102020204" pitchFamily="34" charset="0"/>
              <a:buChar char="▫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8+ years of SAFe Program Increment (PI) planning &amp; execution experience</a:t>
            </a:r>
          </a:p>
          <a:p>
            <a:pPr marL="174625" lvl="1" indent="-115888">
              <a:buFont typeface="Franklin Gothic Book" panose="020B0503020102020204" pitchFamily="34" charset="0"/>
              <a:buChar char="▫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66% of all TRIAEM staff are SAFe Certified</a:t>
            </a:r>
            <a:endParaRPr lang="en-US" sz="1400" i="1" dirty="0">
              <a:solidFill>
                <a:srgbClr val="00355B"/>
              </a:solidFill>
              <a:latin typeface="Franklin Gothic Book" panose="020B0503020102020204" pitchFamily="34" charset="0"/>
            </a:endParaRP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Certified SAFe Agilist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Certified SAFe Practitioner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Certified SAFe Government Practitioner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Certified Product Owner/Product Manager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Certified SAFe Program Consultant</a:t>
            </a:r>
          </a:p>
          <a:p>
            <a:pPr marL="396875" lvl="2" indent="-169863"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Certified SAFe Release Train Engineer </a:t>
            </a:r>
          </a:p>
          <a:p>
            <a:pPr marL="174625" lvl="1" indent="-115888">
              <a:buFont typeface="Franklin Gothic Book" panose="020B0503020102020204" pitchFamily="34" charset="0"/>
              <a:buChar char="▫"/>
            </a:pPr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Pioneered FAR and TechFAR compliant acquisitions at NGA with GSA 18F</a:t>
            </a:r>
          </a:p>
        </p:txBody>
      </p:sp>
    </p:spTree>
    <p:extLst>
      <p:ext uri="{BB962C8B-B14F-4D97-AF65-F5344CB8AC3E}">
        <p14:creationId xmlns:p14="http://schemas.microsoft.com/office/powerpoint/2010/main" val="706470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0192" y="2536448"/>
            <a:ext cx="521072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355B"/>
                </a:solidFill>
                <a:latin typeface="Franklin Gothic Demi" panose="020B0703020102020204" pitchFamily="34" charset="0"/>
              </a:rPr>
              <a:t>Contact Us</a:t>
            </a:r>
          </a:p>
          <a:p>
            <a:endParaRPr lang="en-US" sz="1400" dirty="0">
              <a:solidFill>
                <a:srgbClr val="00355B"/>
              </a:solidFill>
              <a:latin typeface="Franklin Gothic Book" panose="020B0503020102020204" pitchFamily="34" charset="0"/>
            </a:endParaRPr>
          </a:p>
          <a:p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Ben Hobgood</a:t>
            </a:r>
          </a:p>
          <a:p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Member, COO</a:t>
            </a:r>
          </a:p>
          <a:p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571-235-5722</a:t>
            </a:r>
          </a:p>
          <a:p>
            <a:r>
              <a:rPr lang="en-US" sz="1400" dirty="0">
                <a:solidFill>
                  <a:srgbClr val="00355B"/>
                </a:solidFill>
                <a:latin typeface="Franklin Gothic Book" panose="020B0503020102020204" pitchFamily="34" charset="0"/>
              </a:rPr>
              <a:t>Ben.hobgood@triaem.com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66C54C-C6F5-412B-9FC3-E86C8738156E}"/>
              </a:ext>
            </a:extLst>
          </p:cNvPr>
          <p:cNvCxnSpPr>
            <a:cxnSpLocks/>
          </p:cNvCxnSpPr>
          <p:nvPr/>
        </p:nvCxnSpPr>
        <p:spPr>
          <a:xfrm>
            <a:off x="1097283" y="3048077"/>
            <a:ext cx="5869578" cy="0"/>
          </a:xfrm>
          <a:prstGeom prst="line">
            <a:avLst/>
          </a:prstGeom>
          <a:ln>
            <a:solidFill>
              <a:srgbClr val="0041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BE1E4F6B-4142-25C5-1ECB-0499D329ABDA}"/>
              </a:ext>
            </a:extLst>
          </p:cNvPr>
          <p:cNvSpPr txBox="1"/>
          <p:nvPr/>
        </p:nvSpPr>
        <p:spPr>
          <a:xfrm>
            <a:off x="0" y="1680469"/>
            <a:ext cx="12192000" cy="400110"/>
          </a:xfrm>
          <a:prstGeom prst="rect">
            <a:avLst/>
          </a:prstGeom>
          <a:solidFill>
            <a:srgbClr val="72A6BB">
              <a:alpha val="30196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solidFill>
                  <a:srgbClr val="072858"/>
                </a:solidFill>
                <a:latin typeface="Franklin Gothic Demi" panose="020B0703020102020204" pitchFamily="34" charset="0"/>
              </a:rPr>
              <a:t>TRIAEM is invested in continuously enhancing our customer’s ability to continuously win the mission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5E99C4-41A1-AD33-8713-902DB0967C09}"/>
              </a:ext>
            </a:extLst>
          </p:cNvPr>
          <p:cNvSpPr txBox="1"/>
          <p:nvPr/>
        </p:nvSpPr>
        <p:spPr>
          <a:xfrm>
            <a:off x="1903568" y="6469069"/>
            <a:ext cx="8384865" cy="350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TRIAEM LLC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BOX 2750, ASHBURN, VIRGINIA  20146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PHONE +1.571.251.1915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WWW.TRIAEM.COM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18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10192" y="2536448"/>
            <a:ext cx="52107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rgbClr val="00355B"/>
                </a:solidFill>
                <a:latin typeface="Franklin Gothic Demi" panose="020B0703020102020204" pitchFamily="34" charset="0"/>
              </a:rPr>
              <a:t>Back up</a:t>
            </a:r>
            <a:endParaRPr lang="en-US" sz="2400" dirty="0">
              <a:solidFill>
                <a:srgbClr val="00355B"/>
              </a:solidFill>
              <a:latin typeface="Franklin Gothic Demi" panose="020B0703020102020204" pitchFamily="34" charset="0"/>
            </a:endParaRPr>
          </a:p>
          <a:p>
            <a:endParaRPr lang="en-US" sz="1400" dirty="0">
              <a:solidFill>
                <a:srgbClr val="00355B"/>
              </a:solidFill>
              <a:latin typeface="Franklin Gothic Book" panose="020B0503020102020204" pitchFamily="34" charset="0"/>
            </a:endParaRPr>
          </a:p>
          <a:p>
            <a:endParaRPr lang="en-US" sz="1400" dirty="0">
              <a:solidFill>
                <a:srgbClr val="00355B"/>
              </a:solidFill>
              <a:latin typeface="Franklin Gothic Book" panose="020B05030201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66C54C-C6F5-412B-9FC3-E86C8738156E}"/>
              </a:ext>
            </a:extLst>
          </p:cNvPr>
          <p:cNvCxnSpPr>
            <a:cxnSpLocks/>
          </p:cNvCxnSpPr>
          <p:nvPr/>
        </p:nvCxnSpPr>
        <p:spPr>
          <a:xfrm>
            <a:off x="1097283" y="3048077"/>
            <a:ext cx="5869578" cy="0"/>
          </a:xfrm>
          <a:prstGeom prst="line">
            <a:avLst/>
          </a:prstGeom>
          <a:ln>
            <a:solidFill>
              <a:srgbClr val="0041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B5E99C4-41A1-AD33-8713-902DB0967C09}"/>
              </a:ext>
            </a:extLst>
          </p:cNvPr>
          <p:cNvSpPr txBox="1"/>
          <p:nvPr/>
        </p:nvSpPr>
        <p:spPr>
          <a:xfrm>
            <a:off x="1903568" y="6469069"/>
            <a:ext cx="8384865" cy="350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TRIAEM LLC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BOX 2750, ASHBURN, VIRGINIA  20146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PHONE +1.571.251.1915 </a:t>
            </a:r>
            <a:r>
              <a:rPr lang="en-US" sz="16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900" dirty="0">
                <a:solidFill>
                  <a:srgbClr val="0070C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WWW.TRIAEM.COM</a:t>
            </a:r>
            <a:r>
              <a:rPr lang="en-US" sz="105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65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64&quot;/&gt;&lt;/object&gt;&lt;object type=&quot;3&quot; unique_id=&quot;10006&quot;&gt;&lt;property id=&quot;20148&quot; value=&quot;5&quot;/&gt;&lt;property id=&quot;20300&quot; value=&quot;Slide 4&quot;/&gt;&lt;property id=&quot;20307&quot; value=&quot;268&quot;/&gt;&lt;/object&gt;&lt;object type=&quot;3&quot; unique_id=&quot;10007&quot;&gt;&lt;property id=&quot;20148&quot; value=&quot;5&quot;/&gt;&lt;property id=&quot;20300&quot; value=&quot;Slide 5&quot;/&gt;&lt;property id=&quot;20307&quot; value=&quot;270&quot;/&gt;&lt;/object&gt;&lt;object type=&quot;3&quot; unique_id=&quot;10008&quot;&gt;&lt;property id=&quot;20148&quot; value=&quot;5&quot;/&gt;&lt;property id=&quot;20300&quot; value=&quot;Slide 6&quot;/&gt;&lt;property id=&quot;20307&quot; value=&quot;271&quot;/&gt;&lt;/object&gt;&lt;object type=&quot;3&quot; unique_id=&quot;10009&quot;&gt;&lt;property id=&quot;20148&quot; value=&quot;5&quot;/&gt;&lt;property id=&quot;20300&quot; value=&quot;Slide 7&quot;/&gt;&lt;property id=&quot;20307&quot; value=&quot;272&quot;/&gt;&lt;/object&gt;&lt;object type=&quot;3&quot; unique_id=&quot;10010&quot;&gt;&lt;property id=&quot;20148&quot; value=&quot;5&quot;/&gt;&lt;property id=&quot;20300&quot; value=&quot;Slide 8&quot;/&gt;&lt;property id=&quot;20307&quot; value=&quot;273&quot;/&gt;&lt;/object&gt;&lt;object type=&quot;3&quot; unique_id=&quot;10011&quot;&gt;&lt;property id=&quot;20148&quot; value=&quot;5&quot;/&gt;&lt;property id=&quot;20300&quot; value=&quot;Slide 9&quot;/&gt;&lt;property id=&quot;20307&quot; value=&quot;274&quot;/&gt;&lt;/object&gt;&lt;object type=&quot;3&quot; unique_id=&quot;10012&quot;&gt;&lt;property id=&quot;20148&quot; value=&quot;5&quot;/&gt;&lt;property id=&quot;20300&quot; value=&quot;Slide 10&quot;/&gt;&lt;property id=&quot;20307&quot; value=&quot;275&quot;/&gt;&lt;/object&gt;&lt;object type=&quot;3&quot; unique_id=&quot;10013&quot;&gt;&lt;property id=&quot;20148&quot; value=&quot;5&quot;/&gt;&lt;property id=&quot;20300&quot; value=&quot;Slide 11&quot;/&gt;&lt;property id=&quot;20307&quot; value=&quot;276&quot;/&gt;&lt;/object&gt;&lt;object type=&quot;3&quot; unique_id=&quot;10014&quot;&gt;&lt;property id=&quot;20148&quot; value=&quot;5&quot;/&gt;&lt;property id=&quot;20300&quot; value=&quot;Slide 12&quot;/&gt;&lt;property id=&quot;20307&quot; value=&quot;269&quot;/&gt;&lt;/object&gt;&lt;object type=&quot;3&quot; unique_id=&quot;10015&quot;&gt;&lt;property id=&quot;20148&quot; value=&quot;5&quot;/&gt;&lt;property id=&quot;20300&quot; value=&quot;Slide 13&quot;/&gt;&lt;property id=&quot;20307&quot; value=&quot;259&quot;/&gt;&lt;/object&gt;&lt;object type=&quot;3&quot; unique_id=&quot;10016&quot;&gt;&lt;property id=&quot;20148&quot; value=&quot;5&quot;/&gt;&lt;property id=&quot;20300&quot; value=&quot;Slide 14&quot;/&gt;&lt;property id=&quot;20307&quot; value=&quot;266&quot;/&gt;&lt;/object&gt;&lt;object type=&quot;3&quot; unique_id=&quot;10017&quot;&gt;&lt;property id=&quot;20148&quot; value=&quot;5&quot;/&gt;&lt;property id=&quot;20300&quot; value=&quot;Slide 15&quot;/&gt;&lt;property id=&quot;20307&quot; value=&quot;260&quot;/&gt;&lt;/object&gt;&lt;object type=&quot;3&quot; unique_id=&quot;10018&quot;&gt;&lt;property id=&quot;20148&quot; value=&quot;5&quot;/&gt;&lt;property id=&quot;20300&quot; value=&quot;Slide 16&quot;/&gt;&lt;property id=&quot;20307&quot; value=&quot;261&quot;/&gt;&lt;/object&gt;&lt;object type=&quot;3&quot; unique_id=&quot;10019&quot;&gt;&lt;property id=&quot;20148&quot; value=&quot;5&quot;/&gt;&lt;property id=&quot;20300&quot; value=&quot;Slide 17&quot;/&gt;&lt;property id=&quot;20307&quot; value=&quot;262&quot;/&gt;&lt;/object&gt;&lt;object type=&quot;3&quot; unique_id=&quot;10020&quot;&gt;&lt;property id=&quot;20148&quot; value=&quot;5&quot;/&gt;&lt;property id=&quot;20300&quot; value=&quot;Slide 18&quot;/&gt;&lt;property id=&quot;20307&quot; value=&quot;263&quot;/&gt;&lt;/object&gt;&lt;object type=&quot;3&quot; unique_id=&quot;10021&quot;&gt;&lt;property id=&quot;20148&quot; value=&quot;5&quot;/&gt;&lt;property id=&quot;20300&quot; value=&quot;Slide 19&quot;/&gt;&lt;property id=&quot;20307&quot; value=&quot;265&quot;/&gt;&lt;/object&gt;&lt;object type=&quot;3&quot; unique_id=&quot;10022&quot;&gt;&lt;property id=&quot;20148&quot; value=&quot;5&quot;/&gt;&lt;property id=&quot;20300&quot; value=&quot;Slide 20&quot;/&gt;&lt;property id=&quot;20307&quot; value=&quot;267&quot;/&gt;&lt;/object&gt;&lt;/object&gt;&lt;object type=&quot;8&quot; unique_id=&quot;10044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>
            <a:latin typeface="Franklin Gothic Book" panose="020B05030201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41EB625A8EF48A0590FD2E3A70630" ma:contentTypeVersion="14" ma:contentTypeDescription="Create a new document." ma:contentTypeScope="" ma:versionID="8e8988da70e6caf95af5defba85487dc">
  <xsd:schema xmlns:xsd="http://www.w3.org/2001/XMLSchema" xmlns:xs="http://www.w3.org/2001/XMLSchema" xmlns:p="http://schemas.microsoft.com/office/2006/metadata/properties" xmlns:ns2="0141eed1-5382-41b9-b055-2c0c8f128ab9" xmlns:ns3="cbadfea0-080a-43c3-a32d-d109f6ebb773" targetNamespace="http://schemas.microsoft.com/office/2006/metadata/properties" ma:root="true" ma:fieldsID="5c28b7c757cc0202be1dd9e8f72ace56" ns2:_="" ns3:_="">
    <xsd:import namespace="0141eed1-5382-41b9-b055-2c0c8f128ab9"/>
    <xsd:import namespace="cbadfea0-080a-43c3-a32d-d109f6ebb7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1eed1-5382-41b9-b055-2c0c8f128a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dfea0-080a-43c3-a32d-d109f6ebb77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66B906-435A-43F0-B07A-6281669376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7145EA-854A-4937-A395-7C04D13C6B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41eed1-5382-41b9-b055-2c0c8f128ab9"/>
    <ds:schemaRef ds:uri="cbadfea0-080a-43c3-a32d-d109f6ebb7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397BCA-C801-4EC1-ABE9-03214C52BCCF}">
  <ds:schemaRefs>
    <ds:schemaRef ds:uri="http://schemas.microsoft.com/office/2006/metadata/properties"/>
    <ds:schemaRef ds:uri="cbadfea0-080a-43c3-a32d-d109f6ebb773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0141eed1-5382-41b9-b055-2c0c8f128ab9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11592</TotalTime>
  <Words>412</Words>
  <Application>Microsoft Office PowerPoint</Application>
  <PresentationFormat>Widescreen</PresentationFormat>
  <Paragraphs>93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Agency FB</vt:lpstr>
      <vt:lpstr>Arial</vt:lpstr>
      <vt:lpstr>Bahnschrift Condensed</vt:lpstr>
      <vt:lpstr>Calibri</vt:lpstr>
      <vt:lpstr>Century Gothic</vt:lpstr>
      <vt:lpstr>Franklin Gothic Book</vt:lpstr>
      <vt:lpstr>Franklin Gothic Demi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Lockheed Martin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Benjamin Hobgood</dc:creator>
  <cp:lastModifiedBy>Benjamin Hobgood</cp:lastModifiedBy>
  <cp:revision>5</cp:revision>
  <cp:lastPrinted>2019-12-15T23:25:13Z</cp:lastPrinted>
  <dcterms:created xsi:type="dcterms:W3CDTF">2013-11-06T00:40:57Z</dcterms:created>
  <dcterms:modified xsi:type="dcterms:W3CDTF">2024-02-12T14:27:54Z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Author">
    <vt:lpwstr>ACCT04\hobgoodb</vt:lpwstr>
  </property>
  <property fmtid="{D5CDD505-2E9C-101B-9397-08002B2CF9AE}" pid="3" name="Document Sensitivity">
    <vt:lpwstr>1</vt:lpwstr>
  </property>
  <property fmtid="{D5CDD505-2E9C-101B-9397-08002B2CF9AE}" pid="4" name="ThirdParty">
    <vt:lpwstr/>
  </property>
  <property fmtid="{D5CDD505-2E9C-101B-9397-08002B2CF9AE}" pid="5" name="OCI Restriction">
    <vt:bool>false</vt:bool>
  </property>
  <property fmtid="{D5CDD505-2E9C-101B-9397-08002B2CF9AE}" pid="6" name="OCI Additional Info">
    <vt:lpwstr/>
  </property>
  <property fmtid="{D5CDD505-2E9C-101B-9397-08002B2CF9AE}" pid="7" name="Allow Header Overwrite">
    <vt:lpwstr>0</vt:lpwstr>
  </property>
  <property fmtid="{D5CDD505-2E9C-101B-9397-08002B2CF9AE}" pid="8" name="Allow Footer Overwrite">
    <vt:lpwstr>0</vt:lpwstr>
  </property>
  <property fmtid="{D5CDD505-2E9C-101B-9397-08002B2CF9AE}" pid="9" name="Multiple Selected">
    <vt:lpwstr>-1</vt:lpwstr>
  </property>
  <property fmtid="{D5CDD505-2E9C-101B-9397-08002B2CF9AE}" pid="10" name="SIPHeaderWording">
    <vt:lpwstr/>
  </property>
  <property fmtid="{D5CDD505-2E9C-101B-9397-08002B2CF9AE}" pid="11" name="SIPLevel">
    <vt:lpwstr>0</vt:lpwstr>
  </property>
  <property fmtid="{D5CDD505-2E9C-101B-9397-08002B2CF9AE}" pid="12" name="ContentTypeId">
    <vt:lpwstr>0x01010087341EB625A8EF48A0590FD2E3A70630</vt:lpwstr>
  </property>
  <property fmtid="{D5CDD505-2E9C-101B-9397-08002B2CF9AE}" pid="13" name="Order">
    <vt:r8>641900</vt:r8>
  </property>
  <property fmtid="{D5CDD505-2E9C-101B-9397-08002B2CF9AE}" pid="14" name="xd_Signature">
    <vt:bool>false</vt:bool>
  </property>
  <property fmtid="{D5CDD505-2E9C-101B-9397-08002B2CF9AE}" pid="15" name="xd_ProgID">
    <vt:lpwstr/>
  </property>
  <property fmtid="{D5CDD505-2E9C-101B-9397-08002B2CF9AE}" pid="16" name="ComplianceAssetId">
    <vt:lpwstr/>
  </property>
  <property fmtid="{D5CDD505-2E9C-101B-9397-08002B2CF9AE}" pid="17" name="TemplateUrl">
    <vt:lpwstr/>
  </property>
</Properties>
</file>